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0"/>
    <p:sldId id="257" r:id="rId41"/>
    <p:sldId id="258" r:id="rId42"/>
    <p:sldId id="259" r:id="rId43"/>
    <p:sldId id="260" r:id="rId44"/>
    <p:sldId id="261" r:id="rId45"/>
    <p:sldId id="262" r:id="rId46"/>
    <p:sldId id="263" r:id="rId47"/>
    <p:sldId id="264" r:id="rId48"/>
    <p:sldId id="265" r:id="rId49"/>
    <p:sldId id="266" r:id="rId50"/>
    <p:sldId id="267" r:id="rId51"/>
    <p:sldId id="268" r:id="rId5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Roboto" charset="1" panose="02000000000000000000"/>
      <p:regular r:id="rId10"/>
    </p:embeddedFont>
    <p:embeddedFont>
      <p:font typeface="Roboto Bold" charset="1" panose="02000000000000000000"/>
      <p:regular r:id="rId11"/>
    </p:embeddedFont>
    <p:embeddedFont>
      <p:font typeface="Roboto Italics" charset="1" panose="02000000000000000000"/>
      <p:regular r:id="rId12"/>
    </p:embeddedFont>
    <p:embeddedFont>
      <p:font typeface="Roboto Bold Italics" charset="1" panose="02000000000000000000"/>
      <p:regular r:id="rId13"/>
    </p:embeddedFont>
    <p:embeddedFont>
      <p:font typeface="Open Sans" charset="1" panose="020B0606030504020204"/>
      <p:regular r:id="rId14"/>
    </p:embeddedFont>
    <p:embeddedFont>
      <p:font typeface="Open Sans Bold" charset="1" panose="020B0806030504020204"/>
      <p:regular r:id="rId15"/>
    </p:embeddedFont>
    <p:embeddedFont>
      <p:font typeface="Open Sans Italics" charset="1" panose="020B0606030504020204"/>
      <p:regular r:id="rId16"/>
    </p:embeddedFont>
    <p:embeddedFont>
      <p:font typeface="Open Sans Bold Italics" charset="1" panose="020B0806030504020204"/>
      <p:regular r:id="rId17"/>
    </p:embeddedFont>
    <p:embeddedFont>
      <p:font typeface="Open Sans Light" charset="1" panose="020B0306030504020204"/>
      <p:regular r:id="rId18"/>
    </p:embeddedFont>
    <p:embeddedFont>
      <p:font typeface="Open Sans Light Italics" charset="1" panose="020B0306030504020204"/>
      <p:regular r:id="rId19"/>
    </p:embeddedFont>
    <p:embeddedFont>
      <p:font typeface="Open Sans Ultra-Bold" charset="1" panose="00000000000000000000"/>
      <p:regular r:id="rId20"/>
    </p:embeddedFont>
    <p:embeddedFont>
      <p:font typeface="Open Sans Ultra-Bold Italics" charset="1" panose="00000000000000000000"/>
      <p:regular r:id="rId21"/>
    </p:embeddedFont>
    <p:embeddedFont>
      <p:font typeface="Montserrat" charset="1" panose="00000500000000000000"/>
      <p:regular r:id="rId22"/>
    </p:embeddedFont>
    <p:embeddedFont>
      <p:font typeface="Montserrat Bold" charset="1" panose="00000800000000000000"/>
      <p:regular r:id="rId23"/>
    </p:embeddedFont>
    <p:embeddedFont>
      <p:font typeface="Montserrat Italics" charset="1" panose="00000500000000000000"/>
      <p:regular r:id="rId24"/>
    </p:embeddedFont>
    <p:embeddedFont>
      <p:font typeface="Montserrat Bold Italics" charset="1" panose="00000800000000000000"/>
      <p:regular r:id="rId25"/>
    </p:embeddedFont>
    <p:embeddedFont>
      <p:font typeface="Montserrat Thin" charset="1" panose="00000300000000000000"/>
      <p:regular r:id="rId26"/>
    </p:embeddedFont>
    <p:embeddedFont>
      <p:font typeface="Montserrat Thin Italics" charset="1" panose="00000300000000000000"/>
      <p:regular r:id="rId27"/>
    </p:embeddedFont>
    <p:embeddedFont>
      <p:font typeface="Montserrat Extra-Light" charset="1" panose="00000300000000000000"/>
      <p:regular r:id="rId28"/>
    </p:embeddedFont>
    <p:embeddedFont>
      <p:font typeface="Montserrat Extra-Light Italics" charset="1" panose="00000300000000000000"/>
      <p:regular r:id="rId29"/>
    </p:embeddedFont>
    <p:embeddedFont>
      <p:font typeface="Montserrat Light" charset="1" panose="00000400000000000000"/>
      <p:regular r:id="rId30"/>
    </p:embeddedFont>
    <p:embeddedFont>
      <p:font typeface="Montserrat Light Italics" charset="1" panose="00000400000000000000"/>
      <p:regular r:id="rId31"/>
    </p:embeddedFont>
    <p:embeddedFont>
      <p:font typeface="Montserrat Medium" charset="1" panose="00000600000000000000"/>
      <p:regular r:id="rId32"/>
    </p:embeddedFont>
    <p:embeddedFont>
      <p:font typeface="Montserrat Medium Italics" charset="1" panose="00000600000000000000"/>
      <p:regular r:id="rId33"/>
    </p:embeddedFont>
    <p:embeddedFont>
      <p:font typeface="Montserrat Semi-Bold" charset="1" panose="00000700000000000000"/>
      <p:regular r:id="rId34"/>
    </p:embeddedFont>
    <p:embeddedFont>
      <p:font typeface="Montserrat Semi-Bold Italics" charset="1" panose="00000700000000000000"/>
      <p:regular r:id="rId35"/>
    </p:embeddedFont>
    <p:embeddedFont>
      <p:font typeface="Montserrat Ultra-Bold" charset="1" panose="00000900000000000000"/>
      <p:regular r:id="rId36"/>
    </p:embeddedFont>
    <p:embeddedFont>
      <p:font typeface="Montserrat Ultra-Bold Italics" charset="1" panose="00000900000000000000"/>
      <p:regular r:id="rId37"/>
    </p:embeddedFont>
    <p:embeddedFont>
      <p:font typeface="Montserrat Heavy" charset="1" panose="00000A00000000000000"/>
      <p:regular r:id="rId38"/>
    </p:embeddedFont>
    <p:embeddedFont>
      <p:font typeface="Montserrat Heavy Italics" charset="1" panose="00000A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slides/slide1.xml" Type="http://schemas.openxmlformats.org/officeDocument/2006/relationships/slide"/><Relationship Id="rId41" Target="slides/slide2.xml" Type="http://schemas.openxmlformats.org/officeDocument/2006/relationships/slide"/><Relationship Id="rId42" Target="slides/slide3.xml" Type="http://schemas.openxmlformats.org/officeDocument/2006/relationships/slide"/><Relationship Id="rId43" Target="slides/slide4.xml" Type="http://schemas.openxmlformats.org/officeDocument/2006/relationships/slide"/><Relationship Id="rId44" Target="slides/slide5.xml" Type="http://schemas.openxmlformats.org/officeDocument/2006/relationships/slide"/><Relationship Id="rId45" Target="slides/slide6.xml" Type="http://schemas.openxmlformats.org/officeDocument/2006/relationships/slide"/><Relationship Id="rId46" Target="slides/slide7.xml" Type="http://schemas.openxmlformats.org/officeDocument/2006/relationships/slide"/><Relationship Id="rId47" Target="slides/slide8.xml" Type="http://schemas.openxmlformats.org/officeDocument/2006/relationships/slide"/><Relationship Id="rId48" Target="slides/slide9.xml" Type="http://schemas.openxmlformats.org/officeDocument/2006/relationships/slide"/><Relationship Id="rId49" Target="slides/slide10.xml" Type="http://schemas.openxmlformats.org/officeDocument/2006/relationships/slide"/><Relationship Id="rId5" Target="tableStyles.xml" Type="http://schemas.openxmlformats.org/officeDocument/2006/relationships/tableStyles"/><Relationship Id="rId50" Target="slides/slide11.xml" Type="http://schemas.openxmlformats.org/officeDocument/2006/relationships/slide"/><Relationship Id="rId51" Target="slides/slide12.xml" Type="http://schemas.openxmlformats.org/officeDocument/2006/relationships/slide"/><Relationship Id="rId52" Target="slides/slide13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6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7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8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9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14760" r="0" b="811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1841963" y="7089904"/>
            <a:ext cx="1153016" cy="1153016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-485022" y="7912483"/>
            <a:ext cx="2615770" cy="261577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15293021" y="1385527"/>
            <a:ext cx="1153016" cy="1153016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16157252" y="-899805"/>
            <a:ext cx="2615770" cy="261577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5029200" y="1028700"/>
            <a:ext cx="8229600" cy="8229600"/>
            <a:chOff x="0" y="0"/>
            <a:chExt cx="1708150" cy="170815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708150" cy="1708150"/>
            </a:xfrm>
            <a:custGeom>
              <a:avLst/>
              <a:gdLst/>
              <a:ahLst/>
              <a:cxnLst/>
              <a:rect r="r" b="b" t="t" l="l"/>
              <a:pathLst>
                <a:path h="1708150" w="1708150">
                  <a:moveTo>
                    <a:pt x="853440" y="1708150"/>
                  </a:moveTo>
                  <a:cubicBezTo>
                    <a:pt x="383540" y="1708150"/>
                    <a:pt x="0" y="1324610"/>
                    <a:pt x="0" y="853440"/>
                  </a:cubicBezTo>
                  <a:cubicBezTo>
                    <a:pt x="0" y="383540"/>
                    <a:pt x="383540" y="0"/>
                    <a:pt x="853440" y="0"/>
                  </a:cubicBezTo>
                  <a:cubicBezTo>
                    <a:pt x="1324610" y="0"/>
                    <a:pt x="1706880" y="383540"/>
                    <a:pt x="1706880" y="853440"/>
                  </a:cubicBezTo>
                  <a:cubicBezTo>
                    <a:pt x="1708150" y="1324610"/>
                    <a:pt x="1324610" y="1708150"/>
                    <a:pt x="853440" y="1708150"/>
                  </a:cubicBezTo>
                  <a:close/>
                  <a:moveTo>
                    <a:pt x="853440" y="469900"/>
                  </a:moveTo>
                  <a:cubicBezTo>
                    <a:pt x="642620" y="469900"/>
                    <a:pt x="469900" y="642620"/>
                    <a:pt x="469900" y="853440"/>
                  </a:cubicBezTo>
                  <a:cubicBezTo>
                    <a:pt x="469900" y="1064260"/>
                    <a:pt x="642620" y="1236980"/>
                    <a:pt x="853440" y="1236980"/>
                  </a:cubicBezTo>
                  <a:cubicBezTo>
                    <a:pt x="1064260" y="1236980"/>
                    <a:pt x="1236980" y="1064260"/>
                    <a:pt x="1236980" y="853440"/>
                  </a:cubicBezTo>
                  <a:cubicBezTo>
                    <a:pt x="1236980" y="642620"/>
                    <a:pt x="1065530" y="469900"/>
                    <a:pt x="853440" y="46990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028700" y="3975541"/>
            <a:ext cx="16230600" cy="1609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48"/>
              </a:lnSpc>
              <a:spcBef>
                <a:spcPct val="0"/>
              </a:spcBef>
            </a:pPr>
            <a:r>
              <a:rPr lang="en-US" sz="9391">
                <a:solidFill>
                  <a:srgbClr val="FFFFFF"/>
                </a:solidFill>
                <a:latin typeface="Montserrat Ultra-Bold"/>
              </a:rPr>
              <a:t>AEWO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41963" y="5806809"/>
            <a:ext cx="14604073" cy="3241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06"/>
              </a:lnSpc>
              <a:spcBef>
                <a:spcPct val="0"/>
              </a:spcBef>
            </a:pPr>
            <a:r>
              <a:rPr lang="en-US" sz="1861" spc="1038">
                <a:solidFill>
                  <a:srgbClr val="5EDB12"/>
                </a:solidFill>
                <a:latin typeface="Open Sans"/>
              </a:rPr>
              <a:t>AGRO EDUWISATA ORGANIK MULYAHARJA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9076"/>
            <a:ext cx="337343" cy="319624"/>
          </a:xfrm>
          <a:custGeom>
            <a:avLst/>
            <a:gdLst/>
            <a:ahLst/>
            <a:cxnLst/>
            <a:rect r="r" b="b" t="t" l="l"/>
            <a:pathLst>
              <a:path h="319624" w="337343">
                <a:moveTo>
                  <a:pt x="0" y="0"/>
                </a:moveTo>
                <a:lnTo>
                  <a:pt x="337343" y="0"/>
                </a:lnTo>
                <a:lnTo>
                  <a:pt x="337343" y="319624"/>
                </a:lnTo>
                <a:lnTo>
                  <a:pt x="0" y="3196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6486834" y="1028700"/>
            <a:ext cx="621302" cy="62130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407341" y="7339048"/>
            <a:ext cx="1153016" cy="115301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2806127" y="709076"/>
            <a:ext cx="12675746" cy="7898044"/>
          </a:xfrm>
          <a:custGeom>
            <a:avLst/>
            <a:gdLst/>
            <a:ahLst/>
            <a:cxnLst/>
            <a:rect r="r" b="b" t="t" l="l"/>
            <a:pathLst>
              <a:path h="7898044" w="12675746">
                <a:moveTo>
                  <a:pt x="0" y="0"/>
                </a:moveTo>
                <a:lnTo>
                  <a:pt x="12675746" y="0"/>
                </a:lnTo>
                <a:lnTo>
                  <a:pt x="12675746" y="7898043"/>
                </a:lnTo>
                <a:lnTo>
                  <a:pt x="0" y="789804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Argowita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80359" y="9229725"/>
            <a:ext cx="2802211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Activity Diagram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9076"/>
            <a:ext cx="337343" cy="319624"/>
          </a:xfrm>
          <a:custGeom>
            <a:avLst/>
            <a:gdLst/>
            <a:ahLst/>
            <a:cxnLst/>
            <a:rect r="r" b="b" t="t" l="l"/>
            <a:pathLst>
              <a:path h="319624" w="337343">
                <a:moveTo>
                  <a:pt x="0" y="0"/>
                </a:moveTo>
                <a:lnTo>
                  <a:pt x="337343" y="0"/>
                </a:lnTo>
                <a:lnTo>
                  <a:pt x="337343" y="319624"/>
                </a:lnTo>
                <a:lnTo>
                  <a:pt x="0" y="3196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6486834" y="1028700"/>
            <a:ext cx="621302" cy="62130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407341" y="7339048"/>
            <a:ext cx="1153016" cy="115301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407341" y="2159242"/>
            <a:ext cx="17597590" cy="5968516"/>
          </a:xfrm>
          <a:custGeom>
            <a:avLst/>
            <a:gdLst/>
            <a:ahLst/>
            <a:cxnLst/>
            <a:rect r="r" b="b" t="t" l="l"/>
            <a:pathLst>
              <a:path h="5968516" w="17597590">
                <a:moveTo>
                  <a:pt x="0" y="0"/>
                </a:moveTo>
                <a:lnTo>
                  <a:pt x="17597590" y="0"/>
                </a:lnTo>
                <a:lnTo>
                  <a:pt x="17597590" y="5968516"/>
                </a:lnTo>
                <a:lnTo>
                  <a:pt x="0" y="59685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Argowita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80359" y="9229725"/>
            <a:ext cx="2802211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Activity Diagram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95424" y="2163438"/>
            <a:ext cx="10097152" cy="5960124"/>
          </a:xfrm>
          <a:custGeom>
            <a:avLst/>
            <a:gdLst/>
            <a:ahLst/>
            <a:cxnLst/>
            <a:rect r="r" b="b" t="t" l="l"/>
            <a:pathLst>
              <a:path h="5960124" w="10097152">
                <a:moveTo>
                  <a:pt x="0" y="0"/>
                </a:moveTo>
                <a:lnTo>
                  <a:pt x="10097152" y="0"/>
                </a:lnTo>
                <a:lnTo>
                  <a:pt x="10097152" y="5960124"/>
                </a:lnTo>
                <a:lnTo>
                  <a:pt x="0" y="596012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6720579" y="9446410"/>
            <a:ext cx="763270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ERD WEB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7865" r="0" b="7865"/>
          <a:stretch>
            <a:fillRect/>
          </a:stretch>
        </p:blipFill>
        <p:spPr>
          <a:xfrm flipH="false" flipV="false">
            <a:off x="0" y="0"/>
            <a:ext cx="18288000" cy="102870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028700" y="709076"/>
            <a:ext cx="337343" cy="319624"/>
          </a:xfrm>
          <a:custGeom>
            <a:avLst/>
            <a:gdLst/>
            <a:ahLst/>
            <a:cxnLst/>
            <a:rect r="r" b="b" t="t" l="l"/>
            <a:pathLst>
              <a:path h="319624" w="337343">
                <a:moveTo>
                  <a:pt x="0" y="0"/>
                </a:moveTo>
                <a:lnTo>
                  <a:pt x="337343" y="0"/>
                </a:lnTo>
                <a:lnTo>
                  <a:pt x="337343" y="319624"/>
                </a:lnTo>
                <a:lnTo>
                  <a:pt x="0" y="31962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841963" y="7089904"/>
            <a:ext cx="1153016" cy="1153016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-485022" y="7912483"/>
            <a:ext cx="2615770" cy="2615770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15293021" y="1385527"/>
            <a:ext cx="1153016" cy="1153016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grpSp>
        <p:nvGrpSpPr>
          <p:cNvPr name="Group 10" id="10"/>
          <p:cNvGrpSpPr/>
          <p:nvPr/>
        </p:nvGrpSpPr>
        <p:grpSpPr>
          <a:xfrm rot="-10800000">
            <a:off x="16157252" y="-899805"/>
            <a:ext cx="2615770" cy="2615770"/>
            <a:chOff x="0" y="0"/>
            <a:chExt cx="6350000" cy="63500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667"/>
              </a:srgbClr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Argowita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3728906"/>
            <a:ext cx="16230600" cy="2553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980"/>
              </a:lnSpc>
              <a:spcBef>
                <a:spcPct val="0"/>
              </a:spcBef>
            </a:pPr>
            <a:r>
              <a:rPr lang="en-US" sz="14986">
                <a:solidFill>
                  <a:srgbClr val="FFFFFF"/>
                </a:solidFill>
                <a:latin typeface="Montserrat Ultra-Bold"/>
              </a:rPr>
              <a:t>TERIMAKASIH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9076"/>
            <a:ext cx="337343" cy="319624"/>
          </a:xfrm>
          <a:custGeom>
            <a:avLst/>
            <a:gdLst/>
            <a:ahLst/>
            <a:cxnLst/>
            <a:rect r="r" b="b" t="t" l="l"/>
            <a:pathLst>
              <a:path h="319624" w="337343">
                <a:moveTo>
                  <a:pt x="0" y="0"/>
                </a:moveTo>
                <a:lnTo>
                  <a:pt x="337343" y="0"/>
                </a:lnTo>
                <a:lnTo>
                  <a:pt x="337343" y="319624"/>
                </a:lnTo>
                <a:lnTo>
                  <a:pt x="0" y="3196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Argowita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371402" y="8236536"/>
            <a:ext cx="5884782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 spc="482">
                <a:solidFill>
                  <a:srgbClr val="5EDB12"/>
                </a:solidFill>
                <a:latin typeface="Open Sans"/>
              </a:rPr>
              <a:t>KELOMPOK 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5403256" y="9476281"/>
            <a:ext cx="3554444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5EDB12"/>
                </a:solidFill>
                <a:latin typeface="Open Sans"/>
              </a:rPr>
              <a:t>PPB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5620822" y="9027561"/>
            <a:ext cx="3591574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 Bold"/>
              </a:rPr>
              <a:t>Rizki Nur Asyifa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075810" y="9476281"/>
            <a:ext cx="3554444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5EDB12"/>
                </a:solidFill>
                <a:latin typeface="Open Sans"/>
              </a:rPr>
              <a:t>Mockup Web &amp; ERD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212396" y="9027561"/>
            <a:ext cx="3591574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 Bold"/>
              </a:rPr>
              <a:t>Angga P Harahap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154466" y="9476281"/>
            <a:ext cx="3554444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5EDB12"/>
                </a:solidFill>
                <a:latin typeface="Open Sans"/>
              </a:rPr>
              <a:t>Fullstack Web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117335" y="9027561"/>
            <a:ext cx="3591574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 Bold"/>
              </a:rPr>
              <a:t>Michael Fernandes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917555" y="9027561"/>
            <a:ext cx="3591574" cy="372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9"/>
              </a:lnSpc>
              <a:spcBef>
                <a:spcPct val="0"/>
              </a:spcBef>
            </a:pPr>
            <a:r>
              <a:rPr lang="en-US" sz="2199">
                <a:solidFill>
                  <a:srgbClr val="FFFFFF"/>
                </a:solidFill>
                <a:latin typeface="Open Sans Bold"/>
              </a:rPr>
              <a:t>Lukman Nurhakim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066378" y="9476281"/>
            <a:ext cx="3554444" cy="297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9"/>
              </a:lnSpc>
              <a:spcBef>
                <a:spcPct val="0"/>
              </a:spcBef>
            </a:pPr>
            <a:r>
              <a:rPr lang="en-US" sz="1799">
                <a:solidFill>
                  <a:srgbClr val="5EDB12"/>
                </a:solidFill>
                <a:latin typeface="Open Sans"/>
              </a:rPr>
              <a:t>usecase &amp; Activity Diagram PW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96811" y="3476750"/>
            <a:ext cx="15894378" cy="25637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854"/>
              </a:lnSpc>
            </a:pPr>
            <a:r>
              <a:rPr lang="en-US" sz="4896">
                <a:solidFill>
                  <a:srgbClr val="FFFFFF"/>
                </a:solidFill>
                <a:latin typeface="Montserrat Ultra-Bold"/>
              </a:rPr>
              <a:t>PENGAPLIKASIAN KAMPUNG AGRO EDUWISATA </a:t>
            </a:r>
            <a:r>
              <a:rPr lang="en-US" sz="4896">
                <a:solidFill>
                  <a:srgbClr val="FFFFFF"/>
                </a:solidFill>
                <a:latin typeface="Montserrat Ultra-Bold"/>
              </a:rPr>
              <a:t>Berbasis Mobile dan Web</a:t>
            </a:r>
          </a:p>
          <a:p>
            <a:pPr algn="ctr">
              <a:lnSpc>
                <a:spcPts val="685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5143500"/>
            <a:chOff x="0" y="0"/>
            <a:chExt cx="24384000" cy="6858000"/>
          </a:xfrm>
        </p:grpSpPr>
        <p:pic>
          <p:nvPicPr>
            <p:cNvPr name="Picture 3" id="3"/>
            <p:cNvPicPr>
              <a:picLocks noChangeAspect="true"/>
            </p:cNvPicPr>
            <p:nvPr/>
          </p:nvPicPr>
          <p:blipFill>
            <a:blip r:embed="rId2"/>
            <a:srcRect l="0" t="12778" r="0" b="12778"/>
            <a:stretch>
              <a:fillRect/>
            </a:stretch>
          </p:blipFill>
          <p:spPr>
            <a:xfrm flipH="false" flipV="false">
              <a:off x="0" y="0"/>
              <a:ext cx="24384000" cy="6858000"/>
            </a:xfrm>
            <a:prstGeom prst="rect">
              <a:avLst/>
            </a:prstGeom>
          </p:spPr>
        </p:pic>
      </p:grpSp>
      <p:grpSp>
        <p:nvGrpSpPr>
          <p:cNvPr name="Group 4" id="4"/>
          <p:cNvGrpSpPr/>
          <p:nvPr/>
        </p:nvGrpSpPr>
        <p:grpSpPr>
          <a:xfrm rot="-10800000">
            <a:off x="-310651" y="4832849"/>
            <a:ext cx="621302" cy="621302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17711492" y="4566992"/>
            <a:ext cx="1153016" cy="1153016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560357" y="6597139"/>
            <a:ext cx="8947929" cy="844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999"/>
              </a:lnSpc>
              <a:spcBef>
                <a:spcPct val="0"/>
              </a:spcBef>
            </a:pPr>
            <a:r>
              <a:rPr lang="en-US" sz="4999">
                <a:solidFill>
                  <a:srgbClr val="FFFFFF"/>
                </a:solidFill>
                <a:latin typeface="Montserrat Ultra-Bold"/>
              </a:rPr>
              <a:t>SEJARAH SINGKAT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602256" y="6400595"/>
            <a:ext cx="7860311" cy="20440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779"/>
              </a:lnSpc>
              <a:spcBef>
                <a:spcPct val="0"/>
              </a:spcBef>
            </a:pPr>
            <a:r>
              <a:rPr lang="en-US" sz="1985">
                <a:solidFill>
                  <a:srgbClr val="FFFFFF"/>
                </a:solidFill>
                <a:latin typeface="Open Sans"/>
              </a:rPr>
              <a:t>AEWO (Agro Eduwisata Organik Mulyaharja) atau dikenal juga sebagai Kampung Tematik Mulyaharja, dan dikembangkan menjadi lokasi wisata pertanian pada tahun 2017. Dan selama 3 tahun, AEWO Mulyaharja dikembangkan menjadi pertanian organik terpadu. Tepatnya pada Februari 2021, Kampung Wisata Mulyaharja mulai dibuka untuk umum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669352" y="8395029"/>
            <a:ext cx="2216234" cy="3157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46"/>
              </a:lnSpc>
              <a:spcBef>
                <a:spcPct val="0"/>
              </a:spcBef>
            </a:pPr>
            <a:r>
              <a:rPr lang="en-US" sz="1818">
                <a:solidFill>
                  <a:srgbClr val="172E08"/>
                </a:solidFill>
                <a:latin typeface="Roboto Bold"/>
              </a:rPr>
              <a:t>LEARN MORE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9076"/>
            <a:ext cx="337343" cy="319624"/>
          </a:xfrm>
          <a:custGeom>
            <a:avLst/>
            <a:gdLst/>
            <a:ahLst/>
            <a:cxnLst/>
            <a:rect r="r" b="b" t="t" l="l"/>
            <a:pathLst>
              <a:path h="319624" w="337343">
                <a:moveTo>
                  <a:pt x="0" y="0"/>
                </a:moveTo>
                <a:lnTo>
                  <a:pt x="337343" y="0"/>
                </a:lnTo>
                <a:lnTo>
                  <a:pt x="337343" y="319624"/>
                </a:lnTo>
                <a:lnTo>
                  <a:pt x="0" y="3196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6486834" y="1028700"/>
            <a:ext cx="621302" cy="62130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407341" y="7339048"/>
            <a:ext cx="1153016" cy="115301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5303437" y="762843"/>
            <a:ext cx="8344806" cy="8321099"/>
          </a:xfrm>
          <a:custGeom>
            <a:avLst/>
            <a:gdLst/>
            <a:ahLst/>
            <a:cxnLst/>
            <a:rect r="r" b="b" t="t" l="l"/>
            <a:pathLst>
              <a:path h="8321099" w="8344806">
                <a:moveTo>
                  <a:pt x="0" y="0"/>
                </a:moveTo>
                <a:lnTo>
                  <a:pt x="8344806" y="0"/>
                </a:lnTo>
                <a:lnTo>
                  <a:pt x="8344806" y="8321099"/>
                </a:lnTo>
                <a:lnTo>
                  <a:pt x="0" y="832109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Argowita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80359" y="9229725"/>
            <a:ext cx="2178941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Use Case PPB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9076"/>
            <a:ext cx="337343" cy="319624"/>
          </a:xfrm>
          <a:custGeom>
            <a:avLst/>
            <a:gdLst/>
            <a:ahLst/>
            <a:cxnLst/>
            <a:rect r="r" b="b" t="t" l="l"/>
            <a:pathLst>
              <a:path h="319624" w="337343">
                <a:moveTo>
                  <a:pt x="0" y="0"/>
                </a:moveTo>
                <a:lnTo>
                  <a:pt x="337343" y="0"/>
                </a:lnTo>
                <a:lnTo>
                  <a:pt x="337343" y="319624"/>
                </a:lnTo>
                <a:lnTo>
                  <a:pt x="0" y="3196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6486834" y="1028700"/>
            <a:ext cx="621302" cy="62130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407341" y="7339048"/>
            <a:ext cx="1153016" cy="115301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4096140" y="2184765"/>
            <a:ext cx="10095719" cy="5917470"/>
          </a:xfrm>
          <a:custGeom>
            <a:avLst/>
            <a:gdLst/>
            <a:ahLst/>
            <a:cxnLst/>
            <a:rect r="r" b="b" t="t" l="l"/>
            <a:pathLst>
              <a:path h="5917470" w="10095719">
                <a:moveTo>
                  <a:pt x="0" y="0"/>
                </a:moveTo>
                <a:lnTo>
                  <a:pt x="10095720" y="0"/>
                </a:lnTo>
                <a:lnTo>
                  <a:pt x="10095720" y="5917470"/>
                </a:lnTo>
                <a:lnTo>
                  <a:pt x="0" y="591747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Argowita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80359" y="9229725"/>
            <a:ext cx="2178941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Use Case Mobile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9076"/>
            <a:ext cx="337343" cy="319624"/>
          </a:xfrm>
          <a:custGeom>
            <a:avLst/>
            <a:gdLst/>
            <a:ahLst/>
            <a:cxnLst/>
            <a:rect r="r" b="b" t="t" l="l"/>
            <a:pathLst>
              <a:path h="319624" w="337343">
                <a:moveTo>
                  <a:pt x="0" y="0"/>
                </a:moveTo>
                <a:lnTo>
                  <a:pt x="337343" y="0"/>
                </a:lnTo>
                <a:lnTo>
                  <a:pt x="337343" y="319624"/>
                </a:lnTo>
                <a:lnTo>
                  <a:pt x="0" y="3196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6486834" y="1028700"/>
            <a:ext cx="621302" cy="62130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407341" y="7339048"/>
            <a:ext cx="1153016" cy="115301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2611743" y="1493531"/>
            <a:ext cx="13064515" cy="7299937"/>
          </a:xfrm>
          <a:custGeom>
            <a:avLst/>
            <a:gdLst/>
            <a:ahLst/>
            <a:cxnLst/>
            <a:rect r="r" b="b" t="t" l="l"/>
            <a:pathLst>
              <a:path h="7299937" w="13064515">
                <a:moveTo>
                  <a:pt x="0" y="0"/>
                </a:moveTo>
                <a:lnTo>
                  <a:pt x="13064514" y="0"/>
                </a:lnTo>
                <a:lnTo>
                  <a:pt x="13064514" y="7299938"/>
                </a:lnTo>
                <a:lnTo>
                  <a:pt x="0" y="72999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Argowita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877147" y="8996223"/>
            <a:ext cx="4382153" cy="4741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941"/>
              </a:lnSpc>
              <a:spcBef>
                <a:spcPct val="0"/>
              </a:spcBef>
            </a:pPr>
            <a:r>
              <a:rPr lang="en-US" sz="2815">
                <a:solidFill>
                  <a:srgbClr val="FFFFFF"/>
                </a:solidFill>
                <a:latin typeface="Open Sans"/>
              </a:rPr>
              <a:t>Activity Diagram Mobile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9076"/>
            <a:ext cx="337343" cy="319624"/>
          </a:xfrm>
          <a:custGeom>
            <a:avLst/>
            <a:gdLst/>
            <a:ahLst/>
            <a:cxnLst/>
            <a:rect r="r" b="b" t="t" l="l"/>
            <a:pathLst>
              <a:path h="319624" w="337343">
                <a:moveTo>
                  <a:pt x="0" y="0"/>
                </a:moveTo>
                <a:lnTo>
                  <a:pt x="337343" y="0"/>
                </a:lnTo>
                <a:lnTo>
                  <a:pt x="337343" y="319624"/>
                </a:lnTo>
                <a:lnTo>
                  <a:pt x="0" y="3196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6486834" y="1028700"/>
            <a:ext cx="621302" cy="62130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407341" y="7339048"/>
            <a:ext cx="1153016" cy="115301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5071277" y="1028700"/>
            <a:ext cx="8196055" cy="8441690"/>
          </a:xfrm>
          <a:custGeom>
            <a:avLst/>
            <a:gdLst/>
            <a:ahLst/>
            <a:cxnLst/>
            <a:rect r="r" b="b" t="t" l="l"/>
            <a:pathLst>
              <a:path h="8441690" w="8196055">
                <a:moveTo>
                  <a:pt x="0" y="0"/>
                </a:moveTo>
                <a:lnTo>
                  <a:pt x="8196055" y="0"/>
                </a:lnTo>
                <a:lnTo>
                  <a:pt x="8196055" y="8441690"/>
                </a:lnTo>
                <a:lnTo>
                  <a:pt x="0" y="84416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149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Argowita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80359" y="9229725"/>
            <a:ext cx="2178941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Activity Diagram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9076"/>
            <a:ext cx="337343" cy="319624"/>
          </a:xfrm>
          <a:custGeom>
            <a:avLst/>
            <a:gdLst/>
            <a:ahLst/>
            <a:cxnLst/>
            <a:rect r="r" b="b" t="t" l="l"/>
            <a:pathLst>
              <a:path h="319624" w="337343">
                <a:moveTo>
                  <a:pt x="0" y="0"/>
                </a:moveTo>
                <a:lnTo>
                  <a:pt x="337343" y="0"/>
                </a:lnTo>
                <a:lnTo>
                  <a:pt x="337343" y="319624"/>
                </a:lnTo>
                <a:lnTo>
                  <a:pt x="0" y="3196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6486834" y="1028700"/>
            <a:ext cx="621302" cy="62130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407341" y="7339048"/>
            <a:ext cx="1153016" cy="115301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3755294" y="1339351"/>
            <a:ext cx="10777412" cy="7528636"/>
          </a:xfrm>
          <a:custGeom>
            <a:avLst/>
            <a:gdLst/>
            <a:ahLst/>
            <a:cxnLst/>
            <a:rect r="r" b="b" t="t" l="l"/>
            <a:pathLst>
              <a:path h="7528636" w="10777412">
                <a:moveTo>
                  <a:pt x="0" y="0"/>
                </a:moveTo>
                <a:lnTo>
                  <a:pt x="10777412" y="0"/>
                </a:lnTo>
                <a:lnTo>
                  <a:pt x="10777412" y="7528636"/>
                </a:lnTo>
                <a:lnTo>
                  <a:pt x="0" y="75286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2469" r="0" b="-48328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Argowita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80359" y="9229725"/>
            <a:ext cx="2178941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Activity Diagram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72E0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709076"/>
            <a:ext cx="337343" cy="319624"/>
          </a:xfrm>
          <a:custGeom>
            <a:avLst/>
            <a:gdLst/>
            <a:ahLst/>
            <a:cxnLst/>
            <a:rect r="r" b="b" t="t" l="l"/>
            <a:pathLst>
              <a:path h="319624" w="337343">
                <a:moveTo>
                  <a:pt x="0" y="0"/>
                </a:moveTo>
                <a:lnTo>
                  <a:pt x="337343" y="0"/>
                </a:lnTo>
                <a:lnTo>
                  <a:pt x="337343" y="319624"/>
                </a:lnTo>
                <a:lnTo>
                  <a:pt x="0" y="3196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-10800000">
            <a:off x="6486834" y="1028700"/>
            <a:ext cx="621302" cy="621302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407341" y="7339048"/>
            <a:ext cx="1153016" cy="1153016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5EDB12">
                <a:alpha val="69804"/>
              </a:srgbClr>
            </a:soli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3285943" y="390581"/>
            <a:ext cx="9716818" cy="9505837"/>
          </a:xfrm>
          <a:custGeom>
            <a:avLst/>
            <a:gdLst/>
            <a:ahLst/>
            <a:cxnLst/>
            <a:rect r="r" b="b" t="t" l="l"/>
            <a:pathLst>
              <a:path h="9505837" w="9716818">
                <a:moveTo>
                  <a:pt x="0" y="0"/>
                </a:moveTo>
                <a:lnTo>
                  <a:pt x="9716818" y="0"/>
                </a:lnTo>
                <a:lnTo>
                  <a:pt x="9716818" y="9505838"/>
                </a:lnTo>
                <a:lnTo>
                  <a:pt x="0" y="950583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560357" y="734268"/>
            <a:ext cx="1725586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Argowita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080359" y="9229725"/>
            <a:ext cx="2178941" cy="240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FFFFFF"/>
                </a:solidFill>
                <a:latin typeface="Open Sans"/>
              </a:rPr>
              <a:t>Use Case Web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DAFon5R5NXM</dc:identifier>
  <dcterms:modified xsi:type="dcterms:W3CDTF">2011-08-01T06:04:30Z</dcterms:modified>
  <cp:revision>1</cp:revision>
  <dc:title>The Environment</dc:title>
</cp:coreProperties>
</file>

<file path=docProps/thumbnail.jpeg>
</file>